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5143500" cx="9144000"/>
  <p:notesSz cx="6858000" cy="9144000"/>
  <p:embeddedFontLst>
    <p:embeddedFont>
      <p:font typeface="Roboto Mon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Diana Gaponcic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FE5B83B-F7FA-482A-B7F0-E0C2702138A1}">
  <a:tblStyle styleId="{2FE5B83B-F7FA-482A-B7F0-E0C2702138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5F9566F-6CBF-4C40-A9E3-C53B8184438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4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3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4-12T21:15:42.366">
    <p:pos x="165" y="681"/>
    <p:text>beam calibration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4-13T14:01:43.032">
    <p:pos x="70" y="614"/>
    <p:text>to check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b88652a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22b88652a6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b88652a60_8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2b88652a60_8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b88652a60_8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2b88652a60_8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b88652a60_8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2b88652a60_8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bae5c22c6_5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2bae5c22c6_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bae5c22c6_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bae5c22c6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bae5c22c6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2bae5c22c6_5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2cc9a97d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2cc9a97d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b88652a60_8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2b88652a60_8_1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bae5c22c6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2bae5c22c6_5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2d615010d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2d615010d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b88652a6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22b88652a60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bae5c22c6_5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2bae5c22c6_5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bae5c22c6_5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bae5c22c6_5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2bae5c22c6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2bae5c22c6_5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2bae5c22c6_5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2bae5c22c6_5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d903b880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d903b880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27b073107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27b073107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56b6187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056b6187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2bae5c22c6_5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2bae5c22c6_5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056b61872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056b61872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2bae5c22c6_5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2bae5c22c6_5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2b88652a60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2b88652a60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2bae5c22c6_5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2bae5c22c6_5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2d903b880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2d903b880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56b61872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056b61872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2d903b880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2d903b880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2bae5c22c6_5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2bae5c22c6_5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2d903b880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2d903b880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2d903b880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2d903b880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2bae5c22c6_5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2bae5c22c6_5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2d903b880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2d903b880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2d903b88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2d903b88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d4dd09a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2d4dd09aef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2deaa9f9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2deaa9f9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deaa9f9f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deaa9f9f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27b073107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27b073107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2bae5c22c6_5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2bae5c22c6_5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2bae5c22c6_5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22bae5c22c6_5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d4dd09ae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2d4dd09aef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ca5c863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2ca5c8632e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2b88652a60_8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2b88652a60_8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2b88652a60_8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2b88652a60_8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27b07310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27b07310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3266" y="52180"/>
            <a:ext cx="752316" cy="663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" id="60" name="Google Shape;6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idx="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27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hyperlink" Target="https://imgbin.com/png/X1QBfTkA/gun-line-water-gun-p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hyperlink" Target="http://www.pattersonconsultingtn.com/blog/introduction_to_nvidia_mig.ht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3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diogo.filipe.tomas.guerra@cern.ch" TargetMode="External"/><Relationship Id="rId4" Type="http://schemas.openxmlformats.org/officeDocument/2006/relationships/hyperlink" Target="mailto:diana.gaponcic@cern.ch" TargetMode="External"/><Relationship Id="rId5" Type="http://schemas.openxmlformats.org/officeDocument/2006/relationships/image" Target="../media/image26.jpg"/><Relationship Id="rId6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2.xml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gif"/><Relationship Id="rId4" Type="http://schemas.openxmlformats.org/officeDocument/2006/relationships/image" Target="../media/image34.gif"/><Relationship Id="rId5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pdf/2012.01249.pdf" TargetMode="External"/><Relationship Id="rId4" Type="http://schemas.openxmlformats.org/officeDocument/2006/relationships/hyperlink" Target="https://iopscience.iop.org/article/10.1088/1742-6596/1525/1/012064/pdf" TargetMode="External"/><Relationship Id="rId5" Type="http://schemas.openxmlformats.org/officeDocument/2006/relationships/hyperlink" Target="https://doi.org/10.1103/PhysRevAccelBeams.23.124801" TargetMode="External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Meet the actors</a:t>
            </a:r>
            <a:endParaRPr sz="1100"/>
          </a:p>
        </p:txBody>
      </p:sp>
      <p:sp>
        <p:nvSpPr>
          <p:cNvPr id="132" name="Google Shape;132;p25"/>
          <p:cNvSpPr txBox="1"/>
          <p:nvPr/>
        </p:nvSpPr>
        <p:spPr>
          <a:xfrm>
            <a:off x="706525" y="1575550"/>
            <a:ext cx="637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224525" y="1331600"/>
            <a:ext cx="5119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800"/>
              <a:t>Mr Brown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Badly coded simulation job: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o">
                <a:solidFill>
                  <a:schemeClr val="dk1"/>
                </a:solidFill>
              </a:rPr>
              <a:t>Low average GPU</a:t>
            </a:r>
            <a:r>
              <a:rPr lang="ro">
                <a:solidFill>
                  <a:schemeClr val="dk1"/>
                </a:solidFill>
              </a:rPr>
              <a:t> usage (CPU dependant workload) </a:t>
            </a:r>
            <a:r>
              <a:rPr lang="ro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o"/>
              <a:t>Needs </a:t>
            </a:r>
            <a:r>
              <a:rPr lang="ro">
                <a:solidFill>
                  <a:schemeClr val="dk1"/>
                </a:solidFill>
              </a:rPr>
              <a:t>10</a:t>
            </a:r>
            <a:r>
              <a:rPr lang="ro"/>
              <a:t> GiB VRAM (8 + 2 dynamic)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o"/>
              <a:t>Long running process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4325" y="762000"/>
            <a:ext cx="2676525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 txBox="1"/>
          <p:nvPr/>
        </p:nvSpPr>
        <p:spPr>
          <a:xfrm>
            <a:off x="5651800" y="2735200"/>
            <a:ext cx="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/>
        </p:nvSpPr>
        <p:spPr>
          <a:xfrm>
            <a:off x="224525" y="4686300"/>
            <a:ext cx="414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/>
              <a:t>image source: https://villains.fandom.com/wiki/Mr._Brown </a:t>
            </a:r>
            <a:endParaRPr sz="800"/>
          </a:p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Meet the actors</a:t>
            </a:r>
            <a:endParaRPr sz="1100"/>
          </a:p>
        </p:txBody>
      </p:sp>
      <p:sp>
        <p:nvSpPr>
          <p:cNvPr id="143" name="Google Shape;143;p26"/>
          <p:cNvSpPr txBox="1"/>
          <p:nvPr/>
        </p:nvSpPr>
        <p:spPr>
          <a:xfrm>
            <a:off x="706525" y="1575550"/>
            <a:ext cx="637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5651800" y="2735200"/>
            <a:ext cx="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/>
        </p:nvSpPr>
        <p:spPr>
          <a:xfrm>
            <a:off x="262275" y="1081900"/>
            <a:ext cx="49095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800">
                <a:solidFill>
                  <a:schemeClr val="dk1"/>
                </a:solidFill>
              </a:rPr>
              <a:t>Mr Pink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An inference service which is occasionally triggered by outside events: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Spiky and unpredictable execution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Mostly sits idle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Saturates the GPU cores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Max 10 GiB VRAM (2 + 8 dynamic)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1063" y="719125"/>
            <a:ext cx="2828925" cy="370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217450" y="4742825"/>
            <a:ext cx="564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/>
              <a:t>image source: </a:t>
            </a:r>
            <a:r>
              <a:rPr lang="ro" sz="800"/>
              <a:t>https://www.unilad.com/featured/reservoir-dogs-is-steve-buscemis-best-movie</a:t>
            </a:r>
            <a:endParaRPr sz="800"/>
          </a:p>
        </p:txBody>
      </p:sp>
      <p:sp>
        <p:nvSpPr>
          <p:cNvPr id="148" name="Google Shape;14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Meet the actors</a:t>
            </a:r>
            <a:endParaRPr sz="1100"/>
          </a:p>
        </p:txBody>
      </p:sp>
      <p:sp>
        <p:nvSpPr>
          <p:cNvPr id="154" name="Google Shape;154;p27"/>
          <p:cNvSpPr txBox="1"/>
          <p:nvPr/>
        </p:nvSpPr>
        <p:spPr>
          <a:xfrm>
            <a:off x="706525" y="1575550"/>
            <a:ext cx="637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5651800" y="2735200"/>
            <a:ext cx="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7"/>
          <p:cNvSpPr txBox="1"/>
          <p:nvPr/>
        </p:nvSpPr>
        <p:spPr>
          <a:xfrm>
            <a:off x="196275" y="1251900"/>
            <a:ext cx="50955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800">
                <a:solidFill>
                  <a:schemeClr val="dk1"/>
                </a:solidFill>
              </a:rPr>
              <a:t>Mr Orange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Never know what to expected from the notebook users: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o">
                <a:solidFill>
                  <a:schemeClr val="dk1"/>
                </a:solidFill>
              </a:rPr>
              <a:t>Potential memory leaks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o">
                <a:solidFill>
                  <a:schemeClr val="dk1"/>
                </a:solidFill>
              </a:rPr>
              <a:t>Poorly </a:t>
            </a:r>
            <a:r>
              <a:rPr lang="ro">
                <a:solidFill>
                  <a:schemeClr val="dk1"/>
                </a:solidFill>
              </a:rPr>
              <a:t>considered</a:t>
            </a:r>
            <a:r>
              <a:rPr lang="ro">
                <a:solidFill>
                  <a:schemeClr val="dk1"/>
                </a:solidFill>
              </a:rPr>
              <a:t> batch </a:t>
            </a:r>
            <a:r>
              <a:rPr lang="ro">
                <a:solidFill>
                  <a:schemeClr val="dk1"/>
                </a:solidFill>
              </a:rPr>
              <a:t>size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ro">
                <a:solidFill>
                  <a:schemeClr val="dk1"/>
                </a:solidFill>
              </a:rPr>
              <a:t>GPU memory locked by an idle notebook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923" y="1056400"/>
            <a:ext cx="2310900" cy="30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224525" y="4686300"/>
            <a:ext cx="4148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/>
              <a:t>image source: </a:t>
            </a:r>
            <a:r>
              <a:rPr lang="ro" sz="800"/>
              <a:t>https://reservoirdogs.fandom.com/wiki/Mr_Orange</a:t>
            </a:r>
            <a:endParaRPr sz="800"/>
          </a:p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ECFC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idx="4294967295" type="ctrTitle"/>
          </p:nvPr>
        </p:nvSpPr>
        <p:spPr>
          <a:xfrm>
            <a:off x="541200" y="1387425"/>
            <a:ext cx="8061600" cy="1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solidFill>
                  <a:srgbClr val="002C9D"/>
                </a:solidFill>
              </a:rPr>
              <a:t>Use Case 1:</a:t>
            </a:r>
            <a:endParaRPr b="1" sz="3600">
              <a:solidFill>
                <a:srgbClr val="002C9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2C9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solidFill>
                  <a:srgbClr val="002C9D"/>
                </a:solidFill>
              </a:rPr>
              <a:t> User is assigned full GPU card</a:t>
            </a:r>
            <a:endParaRPr b="1" sz="3600">
              <a:solidFill>
                <a:srgbClr val="002C9D"/>
              </a:solidFill>
            </a:endParaRPr>
          </a:p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ECFC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idx="4294967295" type="ctrTitle"/>
          </p:nvPr>
        </p:nvSpPr>
        <p:spPr>
          <a:xfrm>
            <a:off x="326100" y="1694825"/>
            <a:ext cx="8491800" cy="11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4800">
                <a:solidFill>
                  <a:srgbClr val="002C9D"/>
                </a:solidFill>
              </a:rPr>
              <a:t>Let’s onboard Mr Brown</a:t>
            </a:r>
            <a:endParaRPr b="1" sz="4800">
              <a:solidFill>
                <a:srgbClr val="002C9D"/>
              </a:solidFill>
            </a:endParaRPr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150" y="3203750"/>
            <a:ext cx="1239652" cy="189323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Let’s onboard Mr Brown</a:t>
            </a:r>
            <a:endParaRPr sz="3000"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600" y="2006925"/>
            <a:ext cx="1763375" cy="25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875" y="638275"/>
            <a:ext cx="4424550" cy="395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/>
        </p:nvSpPr>
        <p:spPr>
          <a:xfrm>
            <a:off x="127175" y="953275"/>
            <a:ext cx="437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sz="1800"/>
              <a:t>GPU underutilized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sz="1800"/>
              <a:t>Steady memory utilization ~ 20% </a:t>
            </a:r>
            <a:endParaRPr sz="1800"/>
          </a:p>
        </p:txBody>
      </p:sp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ECFC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ctrTitle"/>
          </p:nvPr>
        </p:nvSpPr>
        <p:spPr>
          <a:xfrm>
            <a:off x="805950" y="1212450"/>
            <a:ext cx="7532100" cy="18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solidFill>
                  <a:srgbClr val="002C9D"/>
                </a:solidFill>
              </a:rPr>
              <a:t>Use Case 2:</a:t>
            </a:r>
            <a:endParaRPr b="1" sz="3600">
              <a:solidFill>
                <a:srgbClr val="002C9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2C9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solidFill>
                  <a:srgbClr val="002C9D"/>
                </a:solidFill>
              </a:rPr>
              <a:t>Sharing GPUs with Time Slicing</a:t>
            </a:r>
            <a:endParaRPr b="1" sz="3600">
              <a:solidFill>
                <a:srgbClr val="002C9D"/>
              </a:solidFill>
            </a:endParaRPr>
          </a:p>
        </p:txBody>
      </p:sp>
      <p:sp>
        <p:nvSpPr>
          <p:cNvPr id="187" name="Google Shape;187;p31"/>
          <p:cNvSpPr txBox="1"/>
          <p:nvPr>
            <p:ph idx="12" type="sldNum"/>
          </p:nvPr>
        </p:nvSpPr>
        <p:spPr>
          <a:xfrm>
            <a:off x="856648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 sz="1300"/>
              <a:t>‹#›</a:t>
            </a:fld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What is Time Slicing</a:t>
            </a:r>
            <a:endParaRPr sz="3000"/>
          </a:p>
        </p:txBody>
      </p:sp>
      <p:sp>
        <p:nvSpPr>
          <p:cNvPr id="193" name="Google Shape;193;p32"/>
          <p:cNvSpPr txBox="1"/>
          <p:nvPr/>
        </p:nvSpPr>
        <p:spPr>
          <a:xfrm>
            <a:off x="287850" y="904350"/>
            <a:ext cx="84024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The scheduler gives an equal share of time to all GPU processes and alternates them in a round-robin fashion.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The memory is shared between the processes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The compute resources are assigned to one process at a time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94" name="Google Shape;19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500" y="2217726"/>
            <a:ext cx="5013450" cy="28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3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Time Slicing config</a:t>
            </a:r>
            <a:endParaRPr sz="3000"/>
          </a:p>
        </p:txBody>
      </p:sp>
      <p:sp>
        <p:nvSpPr>
          <p:cNvPr id="201" name="Google Shape;201;p33"/>
          <p:cNvSpPr txBox="1"/>
          <p:nvPr/>
        </p:nvSpPr>
        <p:spPr>
          <a:xfrm>
            <a:off x="713600" y="849325"/>
            <a:ext cx="63729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# values.yaml in NVIDIA gpu operator Helm chart</a:t>
            </a:r>
            <a:endParaRPr b="1" sz="1100">
              <a:solidFill>
                <a:srgbClr val="AE81FF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 sz="1100">
              <a:solidFill>
                <a:srgbClr val="AE81FF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devicePlugin:</a:t>
            </a:r>
            <a:endParaRPr b="1" sz="1100">
              <a:solidFill>
                <a:srgbClr val="F9267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config:</a:t>
            </a:r>
            <a:endParaRPr b="1" sz="1100">
              <a:solidFill>
                <a:srgbClr val="F9267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  name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nvidia-time-slicing-config</a:t>
            </a:r>
            <a:endParaRPr b="1" sz="1100">
              <a:solidFill>
                <a:srgbClr val="AE81FF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AE81FF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AE81FF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# $ cat nvidia-time-slicing-config.yaml </a:t>
            </a:r>
            <a:endParaRPr b="1" sz="1100">
              <a:solidFill>
                <a:srgbClr val="AE81FF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v1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ConfigMap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nvidia-time-slicing-config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kube-system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slice-4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|-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  version: v1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  sharing: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    timeSlicing: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      renameByDefault: true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      failRequestsGreaterThanOne: true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      resources: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      - name: nvidia.com/gpu</a:t>
            </a:r>
            <a:endParaRPr b="1" sz="1100">
              <a:solidFill>
                <a:srgbClr val="272822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        replicas: 4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02" name="Google Shape;202;p33"/>
          <p:cNvCxnSpPr/>
          <p:nvPr/>
        </p:nvCxnSpPr>
        <p:spPr>
          <a:xfrm flipH="1" rot="10800000">
            <a:off x="3232025" y="2250125"/>
            <a:ext cx="1149300" cy="1782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33"/>
          <p:cNvSpPr txBox="1"/>
          <p:nvPr/>
        </p:nvSpPr>
        <p:spPr>
          <a:xfrm>
            <a:off x="4289400" y="1339000"/>
            <a:ext cx="4854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/>
              <a:t>When set to true, each resource is advertised under the name &lt;resource-name&gt;.shared instead of &lt;resource-name&gt;.</a:t>
            </a:r>
            <a:endParaRPr sz="1700"/>
          </a:p>
        </p:txBody>
      </p:sp>
      <p:sp>
        <p:nvSpPr>
          <p:cNvPr id="204" name="Google Shape;204;p33"/>
          <p:cNvSpPr txBox="1"/>
          <p:nvPr/>
        </p:nvSpPr>
        <p:spPr>
          <a:xfrm>
            <a:off x="6224475" y="3721775"/>
            <a:ext cx="247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Allocatable: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 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  nvidia.com/gpu:               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  nvidia.com/gpu.shared:    4</a:t>
            </a:r>
            <a:endParaRPr/>
          </a:p>
        </p:txBody>
      </p:sp>
      <p:sp>
        <p:nvSpPr>
          <p:cNvPr id="205" name="Google Shape;205;p33"/>
          <p:cNvSpPr txBox="1"/>
          <p:nvPr/>
        </p:nvSpPr>
        <p:spPr>
          <a:xfrm>
            <a:off x="4441800" y="2384800"/>
            <a:ext cx="187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Allocatable: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  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  nvidia.com/gpu:  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06" name="Google Shape;206;p33"/>
          <p:cNvCxnSpPr/>
          <p:nvPr/>
        </p:nvCxnSpPr>
        <p:spPr>
          <a:xfrm>
            <a:off x="5400875" y="3238775"/>
            <a:ext cx="1332600" cy="48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7" name="Google Shape;20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ECFC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4294967295" type="ctrTitle"/>
          </p:nvPr>
        </p:nvSpPr>
        <p:spPr>
          <a:xfrm>
            <a:off x="843750" y="1841450"/>
            <a:ext cx="7938300" cy="10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solidFill>
                  <a:srgbClr val="002C9D"/>
                </a:solidFill>
              </a:rPr>
              <a:t>Now l</a:t>
            </a:r>
            <a:r>
              <a:rPr b="1" lang="ro" sz="3600">
                <a:solidFill>
                  <a:srgbClr val="002C9D"/>
                </a:solidFill>
              </a:rPr>
              <a:t>et’s onboard Mr Pink</a:t>
            </a:r>
            <a:endParaRPr b="1" sz="3600">
              <a:solidFill>
                <a:srgbClr val="002C9D"/>
              </a:solidFill>
            </a:endParaRPr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806" y="3250271"/>
            <a:ext cx="1387719" cy="189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3479" y="3792150"/>
            <a:ext cx="698522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/>
        </p:nvSpPr>
        <p:spPr>
          <a:xfrm>
            <a:off x="419928" y="2094215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2700"/>
              <a:buFont typeface="Arial"/>
              <a:buNone/>
            </a:pPr>
            <a:r>
              <a:rPr i="1" lang="ro" sz="2400">
                <a:solidFill>
                  <a:srgbClr val="002C9D"/>
                </a:solidFill>
              </a:rPr>
              <a:t>Diogo Guerra &amp; Diana Gaponcic, CERN</a:t>
            </a:r>
            <a:endParaRPr sz="2400"/>
          </a:p>
        </p:txBody>
      </p:sp>
      <p:sp>
        <p:nvSpPr>
          <p:cNvPr id="72" name="Google Shape;72;p17"/>
          <p:cNvSpPr txBox="1"/>
          <p:nvPr/>
        </p:nvSpPr>
        <p:spPr>
          <a:xfrm>
            <a:off x="419928" y="14283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6000"/>
              <a:buFont typeface="Arial"/>
              <a:buNone/>
            </a:pPr>
            <a:r>
              <a:rPr b="1" lang="ro" sz="2400">
                <a:solidFill>
                  <a:srgbClr val="002C9D"/>
                </a:solidFill>
              </a:rPr>
              <a:t>Efficient Access to Shared GPU Resources: </a:t>
            </a:r>
            <a:r>
              <a:rPr b="1" lang="ro" sz="2400">
                <a:solidFill>
                  <a:srgbClr val="002C9D"/>
                </a:solidFill>
              </a:rPr>
              <a:t>Mechanisms</a:t>
            </a:r>
            <a:r>
              <a:rPr b="1" lang="ro" sz="2400">
                <a:solidFill>
                  <a:srgbClr val="002C9D"/>
                </a:solidFill>
              </a:rPr>
              <a:t> and Use Cases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Let’s onboard Mr Brown and Mr Pink</a:t>
            </a:r>
            <a:endParaRPr b="1" sz="3000">
              <a:solidFill>
                <a:srgbClr val="002C9D"/>
              </a:solidFill>
            </a:endParaRPr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131" y="2126896"/>
            <a:ext cx="1387719" cy="189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650" y="2076025"/>
            <a:ext cx="1239652" cy="189323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5"/>
          <p:cNvSpPr txBox="1"/>
          <p:nvPr/>
        </p:nvSpPr>
        <p:spPr>
          <a:xfrm>
            <a:off x="-76200" y="898275"/>
            <a:ext cx="481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sz="1800"/>
              <a:t>improved GPU utilization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sz="1800"/>
              <a:t>better </a:t>
            </a:r>
            <a:r>
              <a:rPr lang="ro" sz="1800"/>
              <a:t>memory consumption (~ 50 %)</a:t>
            </a:r>
            <a:endParaRPr sz="1800"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8375" y="781500"/>
            <a:ext cx="4735450" cy="4231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ECFC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idx="4294967295" type="ctrTitle"/>
          </p:nvPr>
        </p:nvSpPr>
        <p:spPr>
          <a:xfrm>
            <a:off x="572025" y="984900"/>
            <a:ext cx="79092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solidFill>
                  <a:srgbClr val="002C9D"/>
                </a:solidFill>
              </a:rPr>
              <a:t>Let’s risk…</a:t>
            </a:r>
            <a:endParaRPr b="1" sz="3600">
              <a:solidFill>
                <a:srgbClr val="002C9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2C9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solidFill>
                  <a:srgbClr val="002C9D"/>
                </a:solidFill>
              </a:rPr>
              <a:t>and onboard Mr Orange </a:t>
            </a:r>
            <a:endParaRPr b="1" sz="3600">
              <a:solidFill>
                <a:srgbClr val="002C9D"/>
              </a:solidFill>
            </a:endParaRPr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515" y="3091800"/>
            <a:ext cx="1205259" cy="19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875" y="4096900"/>
            <a:ext cx="337325" cy="5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3232" y="3606498"/>
            <a:ext cx="911718" cy="124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The </a:t>
            </a:r>
            <a:r>
              <a:rPr b="1" lang="ro" sz="3000">
                <a:solidFill>
                  <a:srgbClr val="002C9D"/>
                </a:solidFill>
              </a:rPr>
              <a:t>GPU is fully </a:t>
            </a:r>
            <a:r>
              <a:rPr b="1" lang="ro" sz="3000">
                <a:solidFill>
                  <a:srgbClr val="002C9D"/>
                </a:solidFill>
              </a:rPr>
              <a:t>utilized</a:t>
            </a:r>
            <a:endParaRPr sz="3000"/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144" y="2087874"/>
            <a:ext cx="1205259" cy="196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740" y="2077175"/>
            <a:ext cx="1205259" cy="19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050" y="2087874"/>
            <a:ext cx="1076689" cy="196848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/>
        </p:nvSpPr>
        <p:spPr>
          <a:xfrm>
            <a:off x="-101425" y="1181875"/>
            <a:ext cx="437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sz="1800"/>
              <a:t>GPU utilization 100%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sz="1800"/>
              <a:t>memory consumption increasing</a:t>
            </a:r>
            <a:endParaRPr sz="1800"/>
          </a:p>
        </p:txBody>
      </p:sp>
      <p:pic>
        <p:nvPicPr>
          <p:cNvPr id="244" name="Google Shape;24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1725" y="790025"/>
            <a:ext cx="4691024" cy="4192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ECFC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/>
        </p:nvSpPr>
        <p:spPr>
          <a:xfrm>
            <a:off x="1041088" y="3518575"/>
            <a:ext cx="195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/>
              <a:t>Mr Brown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cause of death: </a:t>
            </a:r>
            <a:r>
              <a:rPr b="1" lang="ro"/>
              <a:t>OOM</a:t>
            </a:r>
            <a:endParaRPr b="1"/>
          </a:p>
        </p:txBody>
      </p:sp>
      <p:sp>
        <p:nvSpPr>
          <p:cNvPr id="251" name="Google Shape;251;p38"/>
          <p:cNvSpPr txBox="1"/>
          <p:nvPr/>
        </p:nvSpPr>
        <p:spPr>
          <a:xfrm>
            <a:off x="6096538" y="3539750"/>
            <a:ext cx="202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>
                <a:solidFill>
                  <a:schemeClr val="dk1"/>
                </a:solidFill>
              </a:rPr>
              <a:t>Mr Pink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cause of death: </a:t>
            </a:r>
            <a:r>
              <a:rPr b="1" lang="ro">
                <a:solidFill>
                  <a:schemeClr val="dk1"/>
                </a:solidFill>
              </a:rPr>
              <a:t>OOM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52" name="Google Shape;252;p38"/>
          <p:cNvPicPr preferRelativeResize="0"/>
          <p:nvPr/>
        </p:nvPicPr>
        <p:blipFill rotWithShape="1">
          <a:blip r:embed="rId3">
            <a:alphaModFix/>
          </a:blip>
          <a:srcRect b="6208" l="0" r="0" t="0"/>
          <a:stretch/>
        </p:blipFill>
        <p:spPr>
          <a:xfrm>
            <a:off x="3587975" y="1407625"/>
            <a:ext cx="1755450" cy="21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 rotWithShape="1">
          <a:blip r:embed="rId4">
            <a:alphaModFix amt="60000"/>
          </a:blip>
          <a:srcRect b="7106" l="3100" r="0" t="0"/>
          <a:stretch/>
        </p:blipFill>
        <p:spPr>
          <a:xfrm rot="3540000">
            <a:off x="6417750" y="1585637"/>
            <a:ext cx="1799050" cy="22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8"/>
          <p:cNvPicPr preferRelativeResize="0"/>
          <p:nvPr/>
        </p:nvPicPr>
        <p:blipFill rotWithShape="1">
          <a:blip r:embed="rId5">
            <a:alphaModFix amt="60000"/>
          </a:blip>
          <a:srcRect b="7587" l="0" r="4906" t="0"/>
          <a:stretch/>
        </p:blipFill>
        <p:spPr>
          <a:xfrm rot="-3600000">
            <a:off x="853700" y="1488762"/>
            <a:ext cx="1507551" cy="21478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240000" dist="19050">
              <a:srgbClr val="000000">
                <a:alpha val="54000"/>
              </a:srgbClr>
            </a:outerShdw>
          </a:effectLst>
        </p:spPr>
      </p:pic>
      <p:pic>
        <p:nvPicPr>
          <p:cNvPr id="255" name="Google Shape;255;p38"/>
          <p:cNvPicPr preferRelativeResize="0"/>
          <p:nvPr/>
        </p:nvPicPr>
        <p:blipFill rotWithShape="1">
          <a:blip r:embed="rId6">
            <a:alphaModFix/>
          </a:blip>
          <a:srcRect b="1690" l="19211" r="19014" t="0"/>
          <a:stretch/>
        </p:blipFill>
        <p:spPr>
          <a:xfrm flipH="1">
            <a:off x="2762500" y="2004424"/>
            <a:ext cx="1257625" cy="9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6">
            <a:alphaModFix/>
          </a:blip>
          <a:srcRect b="0" l="24488" r="21489" t="0"/>
          <a:stretch/>
        </p:blipFill>
        <p:spPr>
          <a:xfrm>
            <a:off x="5023400" y="2035701"/>
            <a:ext cx="1123374" cy="9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/>
        </p:nvSpPr>
        <p:spPr>
          <a:xfrm>
            <a:off x="300525" y="4689200"/>
            <a:ext cx="4652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800"/>
              <a:t>water gun credits: </a:t>
            </a:r>
            <a:r>
              <a:rPr lang="ro" sz="800" u="sng">
                <a:solidFill>
                  <a:schemeClr val="hlink"/>
                </a:solidFill>
                <a:hlinkClick r:id="rId7"/>
              </a:rPr>
              <a:t>https://imgbin.com/png/X1QBfTkA/gun-line-water-gun-png</a:t>
            </a:r>
            <a:r>
              <a:rPr lang="ro" sz="800"/>
              <a:t> (lieynnhite)</a:t>
            </a:r>
            <a:endParaRPr sz="800"/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5661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 sz="1300"/>
              <a:t>‹#›</a:t>
            </a:fld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ECFC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Time Slicing conclusions</a:t>
            </a:r>
            <a:endParaRPr sz="1100"/>
          </a:p>
        </p:txBody>
      </p:sp>
      <p:graphicFrame>
        <p:nvGraphicFramePr>
          <p:cNvPr id="264" name="Google Shape;264;p39"/>
          <p:cNvGraphicFramePr/>
          <p:nvPr/>
        </p:nvGraphicFramePr>
        <p:xfrm>
          <a:off x="952500" y="84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{2FE5B83B-F7FA-482A-B7F0-E0C2702138A1}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 sz="1800"/>
                        <a:t>Advantages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 sz="1800"/>
                        <a:t>Disadvantages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 sz="1500">
                          <a:solidFill>
                            <a:schemeClr val="dk1"/>
                          </a:solidFill>
                        </a:rPr>
                        <a:t>Works on a wide range of NVIDIA architectures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o" sz="1500">
                          <a:solidFill>
                            <a:schemeClr val="dk1"/>
                          </a:solidFill>
                        </a:rPr>
                        <a:t>No process or memory isolation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o" sz="1500">
                          <a:solidFill>
                            <a:schemeClr val="dk1"/>
                          </a:solidFill>
                        </a:rPr>
                        <a:t>An easy way to set up GPU concurrency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 sz="1500">
                          <a:solidFill>
                            <a:schemeClr val="dk1"/>
                          </a:solidFill>
                        </a:rPr>
                        <a:t>No ability to set priorities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o" sz="1500">
                          <a:solidFill>
                            <a:schemeClr val="dk1"/>
                          </a:solidFill>
                        </a:rPr>
                        <a:t>An unlimited number of partitions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o" sz="1500">
                          <a:solidFill>
                            <a:schemeClr val="dk1"/>
                          </a:solidFill>
                        </a:rPr>
                        <a:t>Inappropriate for latency-sensitive applications (ex: desktop rendering for CAD workloads)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5" name="Google Shape;26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ECFC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idx="4294967295" type="ctrTitle"/>
          </p:nvPr>
        </p:nvSpPr>
        <p:spPr>
          <a:xfrm>
            <a:off x="1355550" y="1539000"/>
            <a:ext cx="6432900" cy="10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4800">
                <a:solidFill>
                  <a:srgbClr val="002C9D"/>
                </a:solidFill>
              </a:rPr>
              <a:t>Can we do better?</a:t>
            </a:r>
            <a:endParaRPr b="1" sz="4800">
              <a:solidFill>
                <a:srgbClr val="002C9D"/>
              </a:solidFill>
            </a:endParaRPr>
          </a:p>
        </p:txBody>
      </p:sp>
      <p:sp>
        <p:nvSpPr>
          <p:cNvPr id="271" name="Google Shape;271;p40"/>
          <p:cNvSpPr txBox="1"/>
          <p:nvPr>
            <p:ph idx="4294967295" type="ctrTitle"/>
          </p:nvPr>
        </p:nvSpPr>
        <p:spPr>
          <a:xfrm>
            <a:off x="2816250" y="2481650"/>
            <a:ext cx="3511500" cy="10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solidFill>
                  <a:srgbClr val="002C9D"/>
                </a:solidFill>
              </a:rPr>
              <a:t>Yes we can!</a:t>
            </a:r>
            <a:endParaRPr b="1" sz="3600">
              <a:solidFill>
                <a:srgbClr val="002C9D"/>
              </a:solidFill>
            </a:endParaRPr>
          </a:p>
        </p:txBody>
      </p:sp>
      <p:sp>
        <p:nvSpPr>
          <p:cNvPr id="272" name="Google Shape;272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idx="4294967295" type="subTitle"/>
          </p:nvPr>
        </p:nvSpPr>
        <p:spPr>
          <a:xfrm>
            <a:off x="287850" y="10112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1900">
                <a:solidFill>
                  <a:schemeClr val="dk1"/>
                </a:solidFill>
              </a:rPr>
              <a:t>Multi Instance GPU (MIG) </a:t>
            </a:r>
            <a:r>
              <a:rPr lang="ro" sz="1740">
                <a:solidFill>
                  <a:schemeClr val="dk1"/>
                </a:solidFill>
              </a:rPr>
              <a:t>can partition the GPU into up to seven instances, each </a:t>
            </a:r>
            <a:r>
              <a:rPr b="1" lang="ro" sz="1740">
                <a:solidFill>
                  <a:schemeClr val="dk1"/>
                </a:solidFill>
              </a:rPr>
              <a:t>fully isolated</a:t>
            </a:r>
            <a:r>
              <a:rPr lang="ro" sz="1740">
                <a:solidFill>
                  <a:schemeClr val="dk1"/>
                </a:solidFill>
              </a:rPr>
              <a:t> with its own high-bandwidth memory, cache, and compute cores. </a:t>
            </a:r>
            <a:endParaRPr sz="174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540"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2571750"/>
            <a:ext cx="59436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Introducing MIG</a:t>
            </a:r>
            <a:endParaRPr sz="1100"/>
          </a:p>
        </p:txBody>
      </p:sp>
      <p:sp>
        <p:nvSpPr>
          <p:cNvPr id="280" name="Google Shape;280;p41"/>
          <p:cNvSpPr txBox="1"/>
          <p:nvPr>
            <p:ph idx="4294967295" type="subTitle"/>
          </p:nvPr>
        </p:nvSpPr>
        <p:spPr>
          <a:xfrm>
            <a:off x="1542300" y="4372550"/>
            <a:ext cx="60594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ro" sz="1200">
                <a:solidFill>
                  <a:schemeClr val="dk1"/>
                </a:solidFill>
              </a:rPr>
              <a:t>NVIDIA A100 GPU can be partitioned into up to 7 MIG devices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ro" sz="1200">
                <a:solidFill>
                  <a:schemeClr val="dk1"/>
                </a:solidFill>
              </a:rPr>
              <a:t>source: </a:t>
            </a:r>
            <a:r>
              <a:rPr lang="ro" sz="1200" u="sng">
                <a:solidFill>
                  <a:schemeClr val="hlink"/>
                </a:solidFill>
                <a:hlinkClick r:id="rId4"/>
              </a:rPr>
              <a:t>http://www.pattersonconsultingtn.com/blog/introduction_to_nvidia_mig.html</a:t>
            </a:r>
            <a:r>
              <a:rPr lang="ro" sz="1200">
                <a:solidFill>
                  <a:schemeClr val="dk1"/>
                </a:solidFill>
              </a:rPr>
              <a:t> </a:t>
            </a:r>
            <a:endParaRPr sz="1200"/>
          </a:p>
        </p:txBody>
      </p:sp>
      <p:sp>
        <p:nvSpPr>
          <p:cNvPr id="281" name="Google Shape;28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MIG config</a:t>
            </a:r>
            <a:endParaRPr sz="1100"/>
          </a:p>
        </p:txBody>
      </p:sp>
      <p:sp>
        <p:nvSpPr>
          <p:cNvPr id="287" name="Google Shape;287;p42"/>
          <p:cNvSpPr txBox="1"/>
          <p:nvPr/>
        </p:nvSpPr>
        <p:spPr>
          <a:xfrm>
            <a:off x="713600" y="849325"/>
            <a:ext cx="63729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# values.yaml in NVIDIA gpu operator Helm chart</a:t>
            </a:r>
            <a:endParaRPr b="1" sz="1100">
              <a:solidFill>
                <a:srgbClr val="AE81FF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b="1" sz="1100">
              <a:solidFill>
                <a:srgbClr val="AE81FF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</a:rPr>
              <a:t>mig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</a:t>
            </a: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</a:rPr>
              <a:t>strategy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</a:t>
            </a: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</a:rPr>
              <a:t>mixed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</a:rPr>
              <a:t>migManager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</a:t>
            </a: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</a:rPr>
              <a:t>config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  </a:t>
            </a: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</a:rPr>
              <a:t>name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</a:t>
            </a: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</a:rPr>
              <a:t>nvidia-mig-config</a:t>
            </a:r>
            <a:endParaRPr b="1" sz="1100">
              <a:solidFill>
                <a:srgbClr val="AE81FF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AE81FF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</a:rPr>
              <a:t>apiVersion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</a:t>
            </a: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</a:rPr>
              <a:t>v1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</a:rPr>
              <a:t>kind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</a:t>
            </a: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</a:rPr>
              <a:t>ConfigMap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</a:rPr>
              <a:t>metadata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</a:t>
            </a: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</a:rPr>
              <a:t>name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</a:t>
            </a:r>
            <a:r>
              <a:rPr b="1" lang="ro" sz="1100">
                <a:solidFill>
                  <a:srgbClr val="AE81FF"/>
                </a:solidFill>
                <a:highlight>
                  <a:srgbClr val="FAFAFA"/>
                </a:highlight>
              </a:rPr>
              <a:t>nvidia-mig-config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</a:rPr>
              <a:t>data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</a:t>
            </a:r>
            <a:r>
              <a:rPr b="1" lang="ro" sz="1100">
                <a:solidFill>
                  <a:srgbClr val="F92672"/>
                </a:solidFill>
                <a:highlight>
                  <a:srgbClr val="FAFAFA"/>
                </a:highlight>
              </a:rPr>
              <a:t>config.yaml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: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</a:t>
            </a:r>
            <a:r>
              <a:rPr b="1" lang="ro" sz="1100">
                <a:solidFill>
                  <a:srgbClr val="111111"/>
                </a:solidFill>
                <a:highlight>
                  <a:srgbClr val="FAFAFA"/>
                </a:highlight>
              </a:rPr>
              <a:t>|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</a:rPr>
              <a:t>   version: v1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</a:rPr>
              <a:t>   mig-configs: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</a:rPr>
              <a:t>     # A100-40GB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</a:rPr>
              <a:t>     3g.20gb-2x2g.10gb: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</a:rPr>
              <a:t>     - devices: all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</a:rPr>
              <a:t>       mig-enabled: true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</a:rPr>
              <a:t>       mig-devices: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</a:rPr>
              <a:t>         "2g.10gb": 2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D88200"/>
                </a:solidFill>
                <a:highlight>
                  <a:srgbClr val="FAFAFA"/>
                </a:highlight>
              </a:rPr>
              <a:t>         "3g.20gb": 1</a:t>
            </a: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</a:rPr>
              <a:t> </a:t>
            </a:r>
            <a:endParaRPr b="1" sz="1100">
              <a:solidFill>
                <a:srgbClr val="272822"/>
              </a:solidFill>
              <a:highlight>
                <a:srgbClr val="FAFA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AE81FF"/>
              </a:solidFill>
              <a:highlight>
                <a:srgbClr val="FAFAFA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solidFill>
                  <a:srgbClr val="272822"/>
                </a:solidFill>
                <a:highlight>
                  <a:srgbClr val="FAFAFA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endParaRPr b="1"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88" name="Google Shape;288;p42"/>
          <p:cNvCxnSpPr/>
          <p:nvPr/>
        </p:nvCxnSpPr>
        <p:spPr>
          <a:xfrm>
            <a:off x="1996125" y="1543075"/>
            <a:ext cx="17001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9" name="Google Shape;289;p42"/>
          <p:cNvSpPr txBox="1"/>
          <p:nvPr/>
        </p:nvSpPr>
        <p:spPr>
          <a:xfrm>
            <a:off x="3732225" y="1341625"/>
            <a:ext cx="485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700"/>
              <a:t>mixed strategy enumerates </a:t>
            </a:r>
            <a:r>
              <a:rPr lang="ro" sz="1700">
                <a:solidFill>
                  <a:srgbClr val="222222"/>
                </a:solidFill>
                <a:highlight>
                  <a:srgbClr val="FFFFFF"/>
                </a:highlight>
              </a:rPr>
              <a:t>resource types for every MIG device available.</a:t>
            </a:r>
            <a:endParaRPr sz="1700"/>
          </a:p>
        </p:txBody>
      </p:sp>
      <p:sp>
        <p:nvSpPr>
          <p:cNvPr id="290" name="Google Shape;290;p42"/>
          <p:cNvSpPr txBox="1"/>
          <p:nvPr/>
        </p:nvSpPr>
        <p:spPr>
          <a:xfrm>
            <a:off x="5571275" y="3493075"/>
            <a:ext cx="247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Allocatable: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/>
              <a:t> 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/>
              <a:t>  nvidia.com/gpu:           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/>
              <a:t>  nvidia.com/mig-2g.10gb: 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  nvidia.com/mig-3g.20gb:  1</a:t>
            </a:r>
            <a:endParaRPr/>
          </a:p>
        </p:txBody>
      </p:sp>
      <p:sp>
        <p:nvSpPr>
          <p:cNvPr id="291" name="Google Shape;291;p42"/>
          <p:cNvSpPr txBox="1"/>
          <p:nvPr/>
        </p:nvSpPr>
        <p:spPr>
          <a:xfrm>
            <a:off x="3788600" y="2156100"/>
            <a:ext cx="187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Allocatable: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  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  nvidia.com/gpu:  1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92" name="Google Shape;292;p42"/>
          <p:cNvCxnSpPr/>
          <p:nvPr/>
        </p:nvCxnSpPr>
        <p:spPr>
          <a:xfrm>
            <a:off x="4747675" y="3010075"/>
            <a:ext cx="1332600" cy="483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ECFC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/>
        </p:nvSpPr>
        <p:spPr>
          <a:xfrm>
            <a:off x="749450" y="2154325"/>
            <a:ext cx="1682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600"/>
              <a:t>instance type: 2</a:t>
            </a:r>
            <a:r>
              <a:rPr b="1" lang="ro" sz="1600"/>
              <a:t>g.10gb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2/7  Cores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2/8 Memory</a:t>
            </a:r>
            <a:endParaRPr/>
          </a:p>
        </p:txBody>
      </p:sp>
      <p:sp>
        <p:nvSpPr>
          <p:cNvPr id="299" name="Google Shape;299;p43"/>
          <p:cNvSpPr txBox="1"/>
          <p:nvPr/>
        </p:nvSpPr>
        <p:spPr>
          <a:xfrm>
            <a:off x="3334903" y="1345125"/>
            <a:ext cx="1898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600"/>
              <a:t>instance type: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600"/>
              <a:t>2g.10gb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2/7  Cores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2/8 Memory</a:t>
            </a:r>
            <a:endParaRPr/>
          </a:p>
        </p:txBody>
      </p:sp>
      <p:sp>
        <p:nvSpPr>
          <p:cNvPr id="300" name="Google Shape;300;p43"/>
          <p:cNvSpPr txBox="1"/>
          <p:nvPr/>
        </p:nvSpPr>
        <p:spPr>
          <a:xfrm>
            <a:off x="6207700" y="2394800"/>
            <a:ext cx="16488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600"/>
              <a:t>instance type: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600"/>
              <a:t>3</a:t>
            </a:r>
            <a:r>
              <a:rPr b="1" lang="ro" sz="1600"/>
              <a:t>g.20gb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3/7  Cores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4</a:t>
            </a:r>
            <a:r>
              <a:rPr lang="ro"/>
              <a:t>/8 Memory</a:t>
            </a:r>
            <a:endParaRPr/>
          </a:p>
        </p:txBody>
      </p:sp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50" y="77875"/>
            <a:ext cx="1580233" cy="2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050" y="0"/>
            <a:ext cx="2022599" cy="26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4925" y="2571750"/>
            <a:ext cx="1898650" cy="24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>
            <p:ph idx="12" type="sldNum"/>
          </p:nvPr>
        </p:nvSpPr>
        <p:spPr>
          <a:xfrm>
            <a:off x="85661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 sz="1300"/>
              <a:t>‹#›</a:t>
            </a:fld>
            <a:endParaRPr sz="13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/>
          <p:nvPr/>
        </p:nvSpPr>
        <p:spPr>
          <a:xfrm>
            <a:off x="1568176" y="2270975"/>
            <a:ext cx="1363900" cy="2423375"/>
          </a:xfrm>
          <a:prstGeom prst="flowChartProcess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4"/>
          <p:cNvSpPr/>
          <p:nvPr/>
        </p:nvSpPr>
        <p:spPr>
          <a:xfrm>
            <a:off x="2934450" y="2270975"/>
            <a:ext cx="1313400" cy="2423375"/>
          </a:xfrm>
          <a:prstGeom prst="flowChartProcess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4"/>
          <p:cNvSpPr/>
          <p:nvPr/>
        </p:nvSpPr>
        <p:spPr>
          <a:xfrm>
            <a:off x="158125" y="2270975"/>
            <a:ext cx="1425067" cy="2423375"/>
          </a:xfrm>
          <a:prstGeom prst="flowChartProcess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4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GPU utilization with MIG</a:t>
            </a:r>
            <a:endParaRPr b="1" sz="3000">
              <a:solidFill>
                <a:srgbClr val="002C9D"/>
              </a:solidFill>
            </a:endParaRPr>
          </a:p>
        </p:txBody>
      </p:sp>
      <p:pic>
        <p:nvPicPr>
          <p:cNvPr id="313" name="Google Shape;3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101" y="2538252"/>
            <a:ext cx="1273050" cy="199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7850" y="2528735"/>
            <a:ext cx="1273050" cy="201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250" y="2452826"/>
            <a:ext cx="1197725" cy="209746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4"/>
          <p:cNvSpPr txBox="1"/>
          <p:nvPr/>
        </p:nvSpPr>
        <p:spPr>
          <a:xfrm>
            <a:off x="158125" y="763550"/>
            <a:ext cx="396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 sz="1600"/>
              <a:t>Every process: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" sz="1600"/>
              <a:t>is isolated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" sz="1600"/>
              <a:t>saturates own resources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o" sz="1600"/>
              <a:t>cannot influence other processes</a:t>
            </a:r>
            <a:endParaRPr sz="1600"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0250" y="763556"/>
            <a:ext cx="4376874" cy="391149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/>
        </p:nvSpPr>
        <p:spPr>
          <a:xfrm>
            <a:off x="287850" y="-144875"/>
            <a:ext cx="15510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Who</a:t>
            </a:r>
            <a:endParaRPr sz="3000"/>
          </a:p>
        </p:txBody>
      </p:sp>
      <p:sp>
        <p:nvSpPr>
          <p:cNvPr id="78" name="Google Shape;78;p18"/>
          <p:cNvSpPr txBox="1"/>
          <p:nvPr/>
        </p:nvSpPr>
        <p:spPr>
          <a:xfrm>
            <a:off x="94325" y="700350"/>
            <a:ext cx="5706300" cy="3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ro" sz="1600">
                <a:solidFill>
                  <a:srgbClr val="262626"/>
                </a:solidFill>
              </a:rPr>
              <a:t>Diogo Guerra - </a:t>
            </a:r>
            <a:r>
              <a:rPr lang="ro" sz="1600" u="sng">
                <a:solidFill>
                  <a:schemeClr val="hlink"/>
                </a:solidFill>
                <a:hlinkClick r:id="rId3"/>
              </a:rPr>
              <a:t>diogo.filipe.tomas.guerra@cern.ch</a:t>
            </a:r>
            <a:endParaRPr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ro" sz="1600">
                <a:solidFill>
                  <a:srgbClr val="262626"/>
                </a:solidFill>
              </a:rPr>
              <a:t>	Computing Engineer with</a:t>
            </a:r>
            <a:r>
              <a:rPr lang="ro" sz="1600">
                <a:solidFill>
                  <a:srgbClr val="262626"/>
                </a:solidFill>
              </a:rPr>
              <a:t> the </a:t>
            </a:r>
            <a:r>
              <a:rPr lang="ro" sz="1600">
                <a:solidFill>
                  <a:srgbClr val="262626"/>
                </a:solidFill>
              </a:rPr>
              <a:t>Kubernetes team @ </a:t>
            </a:r>
            <a:r>
              <a:rPr lang="ro" sz="1600">
                <a:solidFill>
                  <a:srgbClr val="262626"/>
                </a:solidFill>
              </a:rPr>
              <a:t>CERN</a:t>
            </a:r>
            <a:r>
              <a:rPr lang="ro" sz="1600">
                <a:solidFill>
                  <a:srgbClr val="262626"/>
                </a:solidFill>
              </a:rPr>
              <a:t> </a:t>
            </a:r>
            <a:endParaRPr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ro" sz="1600">
                <a:solidFill>
                  <a:srgbClr val="262626"/>
                </a:solidFill>
              </a:rPr>
              <a:t>Diana Gaponcic - </a:t>
            </a:r>
            <a:r>
              <a:rPr lang="ro" sz="1600" u="sng">
                <a:solidFill>
                  <a:schemeClr val="hlink"/>
                </a:solidFill>
                <a:hlinkClick r:id="rId4"/>
              </a:rPr>
              <a:t>diana.gaponcic@cern.ch</a:t>
            </a:r>
            <a:endParaRPr sz="16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ro" sz="1600">
                <a:solidFill>
                  <a:srgbClr val="262626"/>
                </a:solidFill>
              </a:rPr>
              <a:t>	Computing Engineer with the Kubernetes team @ CERN </a:t>
            </a:r>
            <a:endParaRPr sz="1600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262626"/>
              </a:solidFill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 rotWithShape="1">
          <a:blip r:embed="rId5">
            <a:alphaModFix/>
          </a:blip>
          <a:srcRect b="0" l="0" r="2695" t="21141"/>
          <a:stretch/>
        </p:blipFill>
        <p:spPr>
          <a:xfrm>
            <a:off x="5881675" y="2717600"/>
            <a:ext cx="2409900" cy="2058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1675" y="812575"/>
            <a:ext cx="2409902" cy="1807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5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000">
                <a:solidFill>
                  <a:srgbClr val="002C9D"/>
                </a:solidFill>
              </a:rPr>
              <a:t>Now Mr Orange is isolated</a:t>
            </a:r>
            <a:endParaRPr b="1" sz="3000">
              <a:solidFill>
                <a:srgbClr val="002C9D"/>
              </a:solidFill>
            </a:endParaRPr>
          </a:p>
        </p:txBody>
      </p:sp>
      <p:cxnSp>
        <p:nvCxnSpPr>
          <p:cNvPr id="324" name="Google Shape;324;p45"/>
          <p:cNvCxnSpPr/>
          <p:nvPr/>
        </p:nvCxnSpPr>
        <p:spPr>
          <a:xfrm flipH="1">
            <a:off x="2747725" y="1080600"/>
            <a:ext cx="28500" cy="34731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45"/>
          <p:cNvSpPr/>
          <p:nvPr/>
        </p:nvSpPr>
        <p:spPr>
          <a:xfrm>
            <a:off x="416825" y="787250"/>
            <a:ext cx="1519500" cy="791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It would have been nice to live this long in the movie too!</a:t>
            </a:r>
            <a:endParaRPr/>
          </a:p>
        </p:txBody>
      </p:sp>
      <p:sp>
        <p:nvSpPr>
          <p:cNvPr id="326" name="Google Shape;326;p45"/>
          <p:cNvSpPr/>
          <p:nvPr/>
        </p:nvSpPr>
        <p:spPr>
          <a:xfrm>
            <a:off x="8014100" y="849325"/>
            <a:ext cx="962700" cy="791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Alive! Hooray!</a:t>
            </a:r>
            <a:endParaRPr/>
          </a:p>
        </p:txBody>
      </p:sp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825" y="1559088"/>
            <a:ext cx="1954229" cy="28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3000000">
            <a:off x="3592113" y="1459075"/>
            <a:ext cx="2264575" cy="299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2898" y="1310450"/>
            <a:ext cx="2377450" cy="3113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344224" y="2871100"/>
            <a:ext cx="1815751" cy="87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5750" y="2857690"/>
            <a:ext cx="1954225" cy="9365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45"/>
          <p:cNvCxnSpPr/>
          <p:nvPr/>
        </p:nvCxnSpPr>
        <p:spPr>
          <a:xfrm flipH="1">
            <a:off x="6557725" y="1080600"/>
            <a:ext cx="28500" cy="34731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3" name="Google Shape;333;p45"/>
          <p:cNvPicPr preferRelativeResize="0"/>
          <p:nvPr/>
        </p:nvPicPr>
        <p:blipFill rotWithShape="1">
          <a:blip r:embed="rId6">
            <a:alphaModFix/>
          </a:blip>
          <a:srcRect b="36273" l="61563" r="772" t="0"/>
          <a:stretch/>
        </p:blipFill>
        <p:spPr>
          <a:xfrm>
            <a:off x="2813750" y="2421300"/>
            <a:ext cx="2218074" cy="7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 rotWithShape="1">
          <a:blip r:embed="rId6">
            <a:alphaModFix/>
          </a:blip>
          <a:srcRect b="30415" l="59607" r="0" t="0"/>
          <a:stretch/>
        </p:blipFill>
        <p:spPr>
          <a:xfrm flipH="1">
            <a:off x="4924475" y="1749175"/>
            <a:ext cx="1602775" cy="13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MIG Conclusions</a:t>
            </a:r>
            <a:endParaRPr sz="1100"/>
          </a:p>
        </p:txBody>
      </p:sp>
      <p:graphicFrame>
        <p:nvGraphicFramePr>
          <p:cNvPr id="341" name="Google Shape;341;p46"/>
          <p:cNvGraphicFramePr/>
          <p:nvPr/>
        </p:nvGraphicFramePr>
        <p:xfrm>
          <a:off x="952500" y="84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{2FE5B83B-F7FA-482A-B7F0-E0C2702138A1}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 sz="1800"/>
                        <a:t>Advantages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 sz="1800"/>
                        <a:t>Disadvantages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>
                          <a:solidFill>
                            <a:schemeClr val="dk1"/>
                          </a:solidFill>
                        </a:rPr>
                        <a:t>Hardware isolation allows processes to run securely in parallel and not influence each other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o">
                          <a:solidFill>
                            <a:schemeClr val="dk1"/>
                          </a:solidFill>
                        </a:rPr>
                        <a:t>Only available for Ampere and Hopper architecture (as of mid 2023)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1111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o">
                          <a:solidFill>
                            <a:schemeClr val="dk1"/>
                          </a:solidFill>
                        </a:rPr>
                        <a:t>Monitoring and telemetry data available at partition level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>
                          <a:solidFill>
                            <a:schemeClr val="dk1"/>
                          </a:solidFill>
                        </a:rPr>
                        <a:t>Reconfiguring the partition layout requires all running processes to be evicted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o">
                          <a:solidFill>
                            <a:schemeClr val="dk1"/>
                          </a:solidFill>
                        </a:rPr>
                        <a:t>Allows partitioning based on use cases, making the solution flexible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ro">
                          <a:solidFill>
                            <a:schemeClr val="dk1"/>
                          </a:solidFill>
                        </a:rPr>
                        <a:t>Potential loss of available memory depending on chosen profile layout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2" name="Google Shape;34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ECFC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"/>
          <p:cNvSpPr txBox="1"/>
          <p:nvPr>
            <p:ph idx="4294967295" type="ctrTitle"/>
          </p:nvPr>
        </p:nvSpPr>
        <p:spPr>
          <a:xfrm>
            <a:off x="706651" y="1521450"/>
            <a:ext cx="7730700" cy="10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4800">
                <a:solidFill>
                  <a:srgbClr val="002C9D"/>
                </a:solidFill>
              </a:rPr>
              <a:t>Performance Tradeoffs?</a:t>
            </a:r>
            <a:endParaRPr b="1" sz="4800">
              <a:solidFill>
                <a:srgbClr val="002C9D"/>
              </a:solidFill>
            </a:endParaRPr>
          </a:p>
        </p:txBody>
      </p:sp>
      <p:sp>
        <p:nvSpPr>
          <p:cNvPr id="348" name="Google Shape;348;p47"/>
          <p:cNvSpPr txBox="1"/>
          <p:nvPr>
            <p:ph idx="4294967295" type="ctrTitle"/>
          </p:nvPr>
        </p:nvSpPr>
        <p:spPr>
          <a:xfrm>
            <a:off x="2816250" y="2557850"/>
            <a:ext cx="4439700" cy="10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solidFill>
                  <a:srgbClr val="002C9D"/>
                </a:solidFill>
              </a:rPr>
              <a:t>Let’s benchmark</a:t>
            </a:r>
            <a:endParaRPr b="1" sz="3600">
              <a:solidFill>
                <a:srgbClr val="002C9D"/>
              </a:solidFill>
            </a:endParaRPr>
          </a:p>
        </p:txBody>
      </p:sp>
      <p:sp>
        <p:nvSpPr>
          <p:cNvPr id="349" name="Google Shape;349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Benchmarking Setup</a:t>
            </a:r>
            <a:endParaRPr sz="3000"/>
          </a:p>
        </p:txBody>
      </p:sp>
      <p:sp>
        <p:nvSpPr>
          <p:cNvPr id="355" name="Google Shape;355;p48"/>
          <p:cNvSpPr txBox="1"/>
          <p:nvPr/>
        </p:nvSpPr>
        <p:spPr>
          <a:xfrm>
            <a:off x="111225" y="975750"/>
            <a:ext cx="8889900" cy="3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600">
                <a:solidFill>
                  <a:schemeClr val="dk1"/>
                </a:solidFill>
              </a:rPr>
              <a:t>Environment: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NVIDIA A100 40GB PCIe GPU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Kubernetes version 1.22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Cuda version utilized: 11.6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Driver Version: 470.129.06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600">
                <a:solidFill>
                  <a:schemeClr val="dk1"/>
                </a:solidFill>
              </a:rPr>
              <a:t>Benchmarked script:</a:t>
            </a:r>
            <a:endParaRPr b="1"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Simulation script that g</a:t>
            </a:r>
            <a:r>
              <a:rPr lang="ro">
                <a:solidFill>
                  <a:schemeClr val="dk1"/>
                </a:solidFill>
              </a:rPr>
              <a:t>enerates collision events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Built with Xsuite (</a:t>
            </a:r>
            <a:r>
              <a:rPr lang="ro">
                <a:solidFill>
                  <a:schemeClr val="dk1"/>
                </a:solidFill>
              </a:rPr>
              <a:t>Suite of python </a:t>
            </a:r>
            <a:r>
              <a:rPr lang="ro">
                <a:solidFill>
                  <a:schemeClr val="dk1"/>
                </a:solidFill>
              </a:rPr>
              <a:t>packages for multiparticle simulations for particle accelerators)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Very </a:t>
            </a:r>
            <a:r>
              <a:rPr lang="ro">
                <a:solidFill>
                  <a:schemeClr val="dk1"/>
                </a:solidFill>
              </a:rPr>
              <a:t>heavy on GPU usage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Low on memory accesses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o">
                <a:solidFill>
                  <a:schemeClr val="dk1"/>
                </a:solidFill>
              </a:rPr>
              <a:t>Low on CPU-GPU communication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6" name="Google Shape;35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950" y="624600"/>
            <a:ext cx="2068950" cy="20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0250" y="665975"/>
            <a:ext cx="2068951" cy="20689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8"/>
          <p:cNvSpPr txBox="1"/>
          <p:nvPr/>
        </p:nvSpPr>
        <p:spPr>
          <a:xfrm>
            <a:off x="5211525" y="2693550"/>
            <a:ext cx="7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Xsuite</a:t>
            </a:r>
            <a:endParaRPr/>
          </a:p>
        </p:txBody>
      </p:sp>
      <p:sp>
        <p:nvSpPr>
          <p:cNvPr id="359" name="Google Shape;359;p48"/>
          <p:cNvSpPr txBox="1"/>
          <p:nvPr/>
        </p:nvSpPr>
        <p:spPr>
          <a:xfrm>
            <a:off x="7006825" y="2658725"/>
            <a:ext cx="18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Benchmarked Script</a:t>
            </a:r>
            <a:endParaRPr/>
          </a:p>
        </p:txBody>
      </p:sp>
      <p:sp>
        <p:nvSpPr>
          <p:cNvPr id="360" name="Google Shape;36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9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Time Slicing performance penalty</a:t>
            </a:r>
            <a:endParaRPr b="1" sz="3000"/>
          </a:p>
        </p:txBody>
      </p:sp>
      <p:graphicFrame>
        <p:nvGraphicFramePr>
          <p:cNvPr id="366" name="Google Shape;366;p49"/>
          <p:cNvGraphicFramePr/>
          <p:nvPr/>
        </p:nvGraphicFramePr>
        <p:xfrm>
          <a:off x="1036950" y="104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{2FE5B83B-F7FA-482A-B7F0-E0C2702138A1}</a:tableStyleId>
              </a:tblPr>
              <a:tblGrid>
                <a:gridCol w="1884475"/>
                <a:gridCol w="2180700"/>
                <a:gridCol w="1961700"/>
                <a:gridCol w="1043200"/>
              </a:tblGrid>
              <a:tr h="461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Number of particles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Passthrough [seconds]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Shared x1 [seconds]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Loss [%]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10 000 000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51.135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51.93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1.98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15 000 000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76.374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77.12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0.97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20 000 000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99.55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99.91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0.36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30 000 000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151.57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152.61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0.68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7" name="Google Shape;367;p49"/>
          <p:cNvSpPr txBox="1"/>
          <p:nvPr/>
        </p:nvSpPr>
        <p:spPr>
          <a:xfrm>
            <a:off x="287850" y="3640250"/>
            <a:ext cx="79626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800">
                <a:solidFill>
                  <a:schemeClr val="dk1"/>
                </a:solidFill>
              </a:rPr>
              <a:t>Conclusion: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o">
                <a:solidFill>
                  <a:schemeClr val="dk1"/>
                </a:solidFill>
              </a:rPr>
              <a:t>The performance loss when enabling time slicing (shared x1) is </a:t>
            </a:r>
            <a:r>
              <a:rPr lang="ro">
                <a:solidFill>
                  <a:schemeClr val="dk1"/>
                </a:solidFill>
              </a:rPr>
              <a:t>negligible</a:t>
            </a:r>
            <a:r>
              <a:rPr lang="r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8" name="Google Shape;36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Time Slicing performance penalty</a:t>
            </a:r>
            <a:endParaRPr b="1" sz="3000"/>
          </a:p>
        </p:txBody>
      </p:sp>
      <p:graphicFrame>
        <p:nvGraphicFramePr>
          <p:cNvPr id="374" name="Google Shape;374;p50"/>
          <p:cNvGraphicFramePr/>
          <p:nvPr/>
        </p:nvGraphicFramePr>
        <p:xfrm>
          <a:off x="1164113" y="68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{2FE5B83B-F7FA-482A-B7F0-E0C2702138A1}</a:tableStyleId>
              </a:tblPr>
              <a:tblGrid>
                <a:gridCol w="1785575"/>
                <a:gridCol w="1167950"/>
                <a:gridCol w="2049375"/>
                <a:gridCol w="1505125"/>
                <a:gridCol w="1086775"/>
              </a:tblGrid>
              <a:tr h="71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Number of particles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Shared x1 </a:t>
                      </a:r>
                      <a:r>
                        <a:rPr b="1" lang="ro"/>
                        <a:t>[seconds]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Expected Shared x2 = </a:t>
                      </a:r>
                      <a:r>
                        <a:rPr b="1" lang="ro">
                          <a:solidFill>
                            <a:schemeClr val="dk1"/>
                          </a:solidFill>
                        </a:rPr>
                        <a:t>Shared x1 * 2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[seconds]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Actual </a:t>
                      </a:r>
                      <a:r>
                        <a:rPr b="1" lang="ro"/>
                        <a:t>Shared x2 [seconds]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Loss [%]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</a:tr>
              <a:tr h="34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10 000 000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51.93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103.86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138.76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33.6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2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15 000 000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77.12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154.24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212.71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37.90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2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20 000 000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99.91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199.82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276.23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38.23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2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30 000 000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152.61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305.22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423.08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38.61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5" name="Google Shape;375;p50"/>
          <p:cNvSpPr txBox="1"/>
          <p:nvPr/>
        </p:nvSpPr>
        <p:spPr>
          <a:xfrm>
            <a:off x="287850" y="3813325"/>
            <a:ext cx="7962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800">
                <a:solidFill>
                  <a:schemeClr val="dk1"/>
                </a:solidFill>
              </a:rPr>
              <a:t>Conclusion: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If the GPU needs to perform context switching (going from shared x1 to shared x2) it leads to a </a:t>
            </a:r>
            <a:r>
              <a:rPr b="1" lang="ro">
                <a:solidFill>
                  <a:schemeClr val="dk1"/>
                </a:solidFill>
              </a:rPr>
              <a:t>performance loss of ~38%</a:t>
            </a:r>
            <a:r>
              <a:rPr lang="ro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6" name="Google Shape;37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1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Time Slicing performance penalty</a:t>
            </a:r>
            <a:endParaRPr b="1" sz="3000"/>
          </a:p>
        </p:txBody>
      </p:sp>
      <p:sp>
        <p:nvSpPr>
          <p:cNvPr id="382" name="Google Shape;382;p51"/>
          <p:cNvSpPr txBox="1"/>
          <p:nvPr/>
        </p:nvSpPr>
        <p:spPr>
          <a:xfrm>
            <a:off x="287850" y="3574175"/>
            <a:ext cx="85296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800">
                <a:solidFill>
                  <a:schemeClr val="dk1"/>
                </a:solidFill>
              </a:rPr>
              <a:t>Conclusion: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>
                <a:solidFill>
                  <a:schemeClr val="dk1"/>
                </a:solidFill>
              </a:rPr>
              <a:t>Further increasing the number of processes (shared x4, shared x8), doesn’t introduce additional performance loss.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graphicFrame>
        <p:nvGraphicFramePr>
          <p:cNvPr id="383" name="Google Shape;383;p51"/>
          <p:cNvGraphicFramePr/>
          <p:nvPr/>
        </p:nvGraphicFramePr>
        <p:xfrm>
          <a:off x="195813" y="90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{2FE5B83B-F7FA-482A-B7F0-E0C2702138A1}</a:tableStyleId>
              </a:tblPr>
              <a:tblGrid>
                <a:gridCol w="1105700"/>
                <a:gridCol w="1140150"/>
                <a:gridCol w="1066600"/>
                <a:gridCol w="944050"/>
              </a:tblGrid>
              <a:tr h="55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Number of particles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Shared x2 [seconds]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Shared x4 [seconds]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Loss [%]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</a:tr>
              <a:tr h="36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10 000 000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138.76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>
                          <a:solidFill>
                            <a:schemeClr val="dk1"/>
                          </a:solidFill>
                        </a:rPr>
                        <a:t>281.98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1.6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6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15 000 000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212.71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421.55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6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20 000 000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276.23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546.19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6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30 000 000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423.08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838.55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4" name="Google Shape;384;p51"/>
          <p:cNvGraphicFramePr/>
          <p:nvPr/>
        </p:nvGraphicFramePr>
        <p:xfrm>
          <a:off x="4495788" y="166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{2FE5B83B-F7FA-482A-B7F0-E0C2702138A1}</a:tableStyleId>
              </a:tblPr>
              <a:tblGrid>
                <a:gridCol w="1240950"/>
                <a:gridCol w="1105875"/>
                <a:gridCol w="1174250"/>
                <a:gridCol w="958000"/>
              </a:tblGrid>
              <a:tr h="400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Number of particles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Shared x4 [seconds]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Shared x8 [seconds]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Loss [%]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</a:tr>
              <a:tr h="26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10 000 000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>
                          <a:solidFill>
                            <a:schemeClr val="dk1"/>
                          </a:solidFill>
                        </a:rPr>
                        <a:t>281.98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561.98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6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15 000 000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421.55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838.22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6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20 000 000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546.19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1087.99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6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30 000 000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838.55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1672.95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0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5" name="Google Shape;38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MIG </a:t>
            </a:r>
            <a:r>
              <a:rPr b="1" lang="ro" sz="3000">
                <a:solidFill>
                  <a:srgbClr val="002C9D"/>
                </a:solidFill>
              </a:rPr>
              <a:t>performance penalty for A100</a:t>
            </a:r>
            <a:endParaRPr b="1" sz="3000"/>
          </a:p>
        </p:txBody>
      </p:sp>
      <p:pic>
        <p:nvPicPr>
          <p:cNvPr id="391" name="Google Shape;3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912" y="799212"/>
            <a:ext cx="3960575" cy="35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MIG performance penalty</a:t>
            </a:r>
            <a:endParaRPr b="1" sz="3000">
              <a:solidFill>
                <a:srgbClr val="002C9D"/>
              </a:solidFill>
            </a:endParaRPr>
          </a:p>
        </p:txBody>
      </p:sp>
      <p:sp>
        <p:nvSpPr>
          <p:cNvPr id="398" name="Google Shape;398;p53"/>
          <p:cNvSpPr txBox="1"/>
          <p:nvPr/>
        </p:nvSpPr>
        <p:spPr>
          <a:xfrm>
            <a:off x="287850" y="3584725"/>
            <a:ext cx="79626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800">
                <a:solidFill>
                  <a:schemeClr val="dk1"/>
                </a:solidFill>
              </a:rPr>
              <a:t>Conclusion: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o">
                <a:solidFill>
                  <a:schemeClr val="dk1"/>
                </a:solidFill>
              </a:rPr>
              <a:t>The theoretical loss of 9.25% can be seen experimentally as well.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99" name="Google Shape;399;p53"/>
          <p:cNvGraphicFramePr/>
          <p:nvPr/>
        </p:nvGraphicFramePr>
        <p:xfrm>
          <a:off x="915650" y="108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{65F9566F-6CBF-4C40-A9E3-C53B81844384}</a:tableStyleId>
              </a:tblPr>
              <a:tblGrid>
                <a:gridCol w="1828175"/>
                <a:gridCol w="1828175"/>
                <a:gridCol w="1828175"/>
                <a:gridCol w="1828175"/>
              </a:tblGrid>
              <a:tr h="941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Number of particles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Whole GPU,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no MIG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[seconds]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Whole GPU, 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with MIG (7g.40gb) [seconds]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Loss [%]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</a:tr>
              <a:tr h="3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5 000 000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26.365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28.732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8.97 %</a:t>
                      </a:r>
                      <a:endParaRPr b="1"/>
                    </a:p>
                  </a:txBody>
                  <a:tcPr marT="63500" marB="63500" marR="63500" marL="63500"/>
                </a:tc>
              </a:tr>
              <a:tr h="3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10 000 000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51.135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55.930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9.37 %</a:t>
                      </a:r>
                      <a:endParaRPr b="1"/>
                    </a:p>
                  </a:txBody>
                  <a:tcPr marT="63500" marB="63500" marR="63500" marL="63500"/>
                </a:tc>
              </a:tr>
              <a:tr h="32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15 000 000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76.374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83.184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8.91 %</a:t>
                      </a:r>
                      <a:endParaRPr b="1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400" name="Google Shape;40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MIG performance penalty</a:t>
            </a:r>
            <a:endParaRPr sz="3000"/>
          </a:p>
        </p:txBody>
      </p:sp>
      <p:pic>
        <p:nvPicPr>
          <p:cNvPr id="406" name="Google Shape;4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9656">
            <a:off x="5767469" y="1707068"/>
            <a:ext cx="738562" cy="96736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4"/>
          <p:cNvSpPr txBox="1"/>
          <p:nvPr/>
        </p:nvSpPr>
        <p:spPr>
          <a:xfrm>
            <a:off x="59250" y="4000850"/>
            <a:ext cx="79626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800">
                <a:solidFill>
                  <a:schemeClr val="dk1"/>
                </a:solidFill>
              </a:rPr>
              <a:t>Conclusion: 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o">
                <a:solidFill>
                  <a:schemeClr val="dk1"/>
                </a:solidFill>
              </a:rPr>
              <a:t>The scaling between partitions converges to the ideal values.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408" name="Google Shape;408;p54"/>
          <p:cNvGraphicFramePr/>
          <p:nvPr/>
        </p:nvGraphicFramePr>
        <p:xfrm>
          <a:off x="1939825" y="229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{65F9566F-6CBF-4C40-A9E3-C53B81844384}</a:tableStyleId>
              </a:tblPr>
              <a:tblGrid>
                <a:gridCol w="1504100"/>
                <a:gridCol w="1624225"/>
                <a:gridCol w="1694900"/>
                <a:gridCol w="16666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>
                          <a:solidFill>
                            <a:schemeClr val="dk1"/>
                          </a:solidFill>
                        </a:rPr>
                        <a:t>Number of particles</a:t>
                      </a:r>
                      <a:endParaRPr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3g.20gb / 7g.40gb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2g.10gb / 3g.20gb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1g.5gb / 2g.10gb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5 000 000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2.16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1.48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1.97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10 000 000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2.19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1.48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1.97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15 000 000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2.20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1.48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1.98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ideal scale</a:t>
                      </a:r>
                      <a:endParaRPr b="1"/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7/3 = 2.33</a:t>
                      </a:r>
                      <a:endParaRPr b="1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3/2 = 1.5</a:t>
                      </a:r>
                      <a:endParaRPr b="1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2/1 = 2</a:t>
                      </a:r>
                      <a:endParaRPr b="1"/>
                    </a:p>
                  </a:txBody>
                  <a:tcPr marT="63500" marB="63500" marR="63500" marL="6350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9" name="Google Shape;409;p54"/>
          <p:cNvGraphicFramePr/>
          <p:nvPr/>
        </p:nvGraphicFramePr>
        <p:xfrm>
          <a:off x="56200" y="66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{65F9566F-6CBF-4C40-A9E3-C53B81844384}</a:tableStyleId>
              </a:tblPr>
              <a:tblGrid>
                <a:gridCol w="1188725"/>
                <a:gridCol w="1188725"/>
                <a:gridCol w="1188725"/>
                <a:gridCol w="1188725"/>
                <a:gridCol w="11887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Number of particles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7g.40gb [s]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3g.20gb [s]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2g.10gb [s]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1g.5gb [s]</a:t>
                      </a:r>
                      <a:endParaRPr b="1"/>
                    </a:p>
                  </a:txBody>
                  <a:tcPr marT="63500" marB="63500" marR="63500" marL="63500">
                    <a:solidFill>
                      <a:srgbClr val="BCECFC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5 000 000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28.732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62.268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92.394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182.32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10 000 000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55.930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122.864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183.01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362.10</a:t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15 000 000</a:t>
                      </a:r>
                      <a:endParaRPr/>
                    </a:p>
                  </a:txBody>
                  <a:tcPr marT="63500" marB="63500" marR="63500" marL="635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83.184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183.688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273.7</a:t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542.3</a:t>
                      </a:r>
                      <a:endParaRPr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410" name="Google Shape;41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What is CERN</a:t>
            </a:r>
            <a:endParaRPr sz="1100"/>
          </a:p>
        </p:txBody>
      </p:sp>
      <p:pic>
        <p:nvPicPr>
          <p:cNvPr id="86" name="Google Shape;8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175" y="0"/>
            <a:ext cx="9355526" cy="522622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Final conclusions</a:t>
            </a:r>
            <a:endParaRPr sz="3000"/>
          </a:p>
        </p:txBody>
      </p:sp>
      <p:graphicFrame>
        <p:nvGraphicFramePr>
          <p:cNvPr id="416" name="Google Shape;416;p55"/>
          <p:cNvGraphicFramePr/>
          <p:nvPr/>
        </p:nvGraphicFramePr>
        <p:xfrm>
          <a:off x="708475" y="1261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{2FE5B83B-F7FA-482A-B7F0-E0C2702138A1}</a:tableStyleId>
              </a:tblPr>
              <a:tblGrid>
                <a:gridCol w="2154450"/>
                <a:gridCol w="2636625"/>
                <a:gridCol w="1271400"/>
                <a:gridCol w="869775"/>
              </a:tblGrid>
              <a:tr h="641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Category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Examples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Time slicing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MIG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CECF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Latency sensitive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CAD, Engineering Applications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Interactive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Notebooks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 sz="1700"/>
                        <a:t>           </a:t>
                      </a:r>
                      <a:r>
                        <a:rPr lang="ro" sz="1700"/>
                        <a:t>¹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Performance intensive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Simulation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o"/>
                        <a:t>Low priority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CI Runners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7" name="Google Shape;417;p55"/>
          <p:cNvSpPr txBox="1"/>
          <p:nvPr/>
        </p:nvSpPr>
        <p:spPr>
          <a:xfrm>
            <a:off x="211950" y="3913200"/>
            <a:ext cx="7962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o">
                <a:solidFill>
                  <a:schemeClr val="dk1"/>
                </a:solidFill>
              </a:rPr>
              <a:t>¹ Independent workloads can trigger OOM errors between each other. Needs an external mechanism to control memory usage (similar to kubelet CPU memory checks)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8" name="Google Shape;4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698" y="3209750"/>
            <a:ext cx="258425" cy="25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698" y="2809700"/>
            <a:ext cx="258425" cy="25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698" y="2409650"/>
            <a:ext cx="258425" cy="25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698" y="1990563"/>
            <a:ext cx="258425" cy="25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910" y="3214575"/>
            <a:ext cx="258425" cy="25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3898" y="2409663"/>
            <a:ext cx="258425" cy="25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254" y="2784375"/>
            <a:ext cx="243696" cy="31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1254" y="1962813"/>
            <a:ext cx="243696" cy="31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Nice to know/have - </a:t>
            </a:r>
            <a:r>
              <a:rPr b="1" lang="ro" sz="3000">
                <a:solidFill>
                  <a:srgbClr val="002C9D"/>
                </a:solidFill>
              </a:rPr>
              <a:t>Profiling</a:t>
            </a:r>
            <a:r>
              <a:rPr b="1" lang="ro" sz="3000">
                <a:solidFill>
                  <a:srgbClr val="002C9D"/>
                </a:solidFill>
              </a:rPr>
              <a:t> Metrics</a:t>
            </a:r>
            <a:endParaRPr b="1" sz="3000">
              <a:solidFill>
                <a:srgbClr val="002C9D"/>
              </a:solidFill>
            </a:endParaRPr>
          </a:p>
        </p:txBody>
      </p:sp>
      <p:pic>
        <p:nvPicPr>
          <p:cNvPr id="432" name="Google Shape;4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38" y="740875"/>
            <a:ext cx="7118524" cy="36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6"/>
          <p:cNvSpPr txBox="1"/>
          <p:nvPr/>
        </p:nvSpPr>
        <p:spPr>
          <a:xfrm>
            <a:off x="250750" y="4460175"/>
            <a:ext cx="79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o">
                <a:solidFill>
                  <a:schemeClr val="dk1"/>
                </a:solidFill>
              </a:rPr>
              <a:t>Profiling</a:t>
            </a:r>
            <a:r>
              <a:rPr lang="ro">
                <a:solidFill>
                  <a:schemeClr val="dk1"/>
                </a:solidFill>
              </a:rPr>
              <a:t> the A100 compute pipeline utilization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4" name="Google Shape;43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0150" y="2610625"/>
            <a:ext cx="1972774" cy="1972774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6"/>
          <p:cNvSpPr txBox="1"/>
          <p:nvPr/>
        </p:nvSpPr>
        <p:spPr>
          <a:xfrm>
            <a:off x="7175476" y="4451125"/>
            <a:ext cx="18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o">
                <a:solidFill>
                  <a:schemeClr val="dk1"/>
                </a:solidFill>
              </a:rPr>
              <a:t> Grafana Dashboard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/>
          <p:nvPr/>
        </p:nvSpPr>
        <p:spPr>
          <a:xfrm>
            <a:off x="423100" y="699575"/>
            <a:ext cx="718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800"/>
              <a:t>References:</a:t>
            </a:r>
            <a:endParaRPr b="1" sz="1800"/>
          </a:p>
        </p:txBody>
      </p:sp>
      <p:graphicFrame>
        <p:nvGraphicFramePr>
          <p:cNvPr id="442" name="Google Shape;442;p57"/>
          <p:cNvGraphicFramePr/>
          <p:nvPr/>
        </p:nvGraphicFramePr>
        <p:xfrm>
          <a:off x="952500" y="367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{2FE5B83B-F7FA-482A-B7F0-E0C2702138A1}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CERN k8s GPU b</a:t>
                      </a:r>
                      <a:r>
                        <a:rPr lang="ro"/>
                        <a:t>log posts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NVIDIA Documentation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o"/>
                        <a:t>k</a:t>
                      </a:r>
                      <a:r>
                        <a:rPr lang="ro"/>
                        <a:t>8s NVIDIA gpu-operator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3" name="Google Shape;4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674" y="1496750"/>
            <a:ext cx="2062650" cy="20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925" y="1496750"/>
            <a:ext cx="2062649" cy="206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2425" y="1496750"/>
            <a:ext cx="2062649" cy="206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8"/>
          <p:cNvSpPr txBox="1"/>
          <p:nvPr/>
        </p:nvSpPr>
        <p:spPr>
          <a:xfrm>
            <a:off x="511650" y="397200"/>
            <a:ext cx="71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58"/>
          <p:cNvSpPr txBox="1"/>
          <p:nvPr/>
        </p:nvSpPr>
        <p:spPr>
          <a:xfrm>
            <a:off x="511650" y="397200"/>
            <a:ext cx="717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800"/>
              <a:t>Special thanks:</a:t>
            </a:r>
            <a:endParaRPr b="1" sz="1800"/>
          </a:p>
        </p:txBody>
      </p:sp>
      <p:sp>
        <p:nvSpPr>
          <p:cNvPr id="452" name="Google Shape;452;p58"/>
          <p:cNvSpPr txBox="1"/>
          <p:nvPr/>
        </p:nvSpPr>
        <p:spPr>
          <a:xfrm>
            <a:off x="620575" y="3646125"/>
            <a:ext cx="150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Ricardo Rocha</a:t>
            </a:r>
            <a:endParaRPr/>
          </a:p>
        </p:txBody>
      </p:sp>
      <p:sp>
        <p:nvSpPr>
          <p:cNvPr id="453" name="Google Shape;453;p58"/>
          <p:cNvSpPr txBox="1"/>
          <p:nvPr/>
        </p:nvSpPr>
        <p:spPr>
          <a:xfrm>
            <a:off x="2816525" y="3645800"/>
            <a:ext cx="158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Dejan Golubovic</a:t>
            </a:r>
            <a:endParaRPr/>
          </a:p>
        </p:txBody>
      </p:sp>
      <p:pic>
        <p:nvPicPr>
          <p:cNvPr id="454" name="Google Shape;4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75" y="899500"/>
            <a:ext cx="1504800" cy="264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525" y="903800"/>
            <a:ext cx="1504800" cy="263560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8"/>
          <p:cNvSpPr txBox="1"/>
          <p:nvPr/>
        </p:nvSpPr>
        <p:spPr>
          <a:xfrm>
            <a:off x="5174225" y="1881450"/>
            <a:ext cx="302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800"/>
              <a:t>Acknowledgements: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o" sz="1800"/>
              <a:t>Reservoir Dogs (1992)</a:t>
            </a:r>
            <a:endParaRPr sz="1800"/>
          </a:p>
        </p:txBody>
      </p:sp>
      <p:pic>
        <p:nvPicPr>
          <p:cNvPr id="457" name="Google Shape;45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0000" y="2646575"/>
            <a:ext cx="1989750" cy="19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"/>
          <p:cNvSpPr txBox="1"/>
          <p:nvPr/>
        </p:nvSpPr>
        <p:spPr>
          <a:xfrm>
            <a:off x="511650" y="397200"/>
            <a:ext cx="71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9"/>
          <p:cNvSpPr txBox="1"/>
          <p:nvPr/>
        </p:nvSpPr>
        <p:spPr>
          <a:xfrm>
            <a:off x="987000" y="2110050"/>
            <a:ext cx="717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4800">
                <a:solidFill>
                  <a:srgbClr val="002C9D"/>
                </a:solidFill>
              </a:rPr>
              <a:t>Thank you!</a:t>
            </a:r>
            <a:endParaRPr b="1" sz="4800">
              <a:solidFill>
                <a:srgbClr val="002C9D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What is CERN</a:t>
            </a:r>
            <a:endParaRPr sz="1100"/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750" y="0"/>
            <a:ext cx="9527699" cy="63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What is CERN</a:t>
            </a:r>
            <a:endParaRPr sz="1100"/>
          </a:p>
        </p:txBody>
      </p:sp>
      <p:pic>
        <p:nvPicPr>
          <p:cNvPr id="100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200" y="-144875"/>
            <a:ext cx="9481174" cy="6067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1"/>
          <p:cNvSpPr txBox="1"/>
          <p:nvPr/>
        </p:nvSpPr>
        <p:spPr>
          <a:xfrm>
            <a:off x="5176725" y="4239475"/>
            <a:ext cx="202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2200">
                <a:solidFill>
                  <a:schemeClr val="lt1"/>
                </a:solidFill>
              </a:rPr>
              <a:t>~</a:t>
            </a:r>
            <a:r>
              <a:rPr b="1" lang="ro" sz="2200">
                <a:solidFill>
                  <a:schemeClr val="lt1"/>
                </a:solidFill>
              </a:rPr>
              <a:t>70 PB/year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102" name="Google Shape;10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Motivation</a:t>
            </a:r>
            <a:endParaRPr sz="1100"/>
          </a:p>
        </p:txBody>
      </p:sp>
      <p:sp>
        <p:nvSpPr>
          <p:cNvPr id="108" name="Google Shape;108;p22"/>
          <p:cNvSpPr txBox="1"/>
          <p:nvPr/>
        </p:nvSpPr>
        <p:spPr>
          <a:xfrm>
            <a:off x="287850" y="1031900"/>
            <a:ext cx="7858500" cy="23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o" sz="1800">
                <a:solidFill>
                  <a:schemeClr val="dk1"/>
                </a:solidFill>
              </a:rPr>
              <a:t>Some of our use cases for GPUs:</a:t>
            </a:r>
            <a:endParaRPr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Simulation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Event filtering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Machine Learning: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o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event reconstruction (GNN)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o" sz="16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faster generation of simulation data (3DGAN)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ro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reinforcement learning for beam calibration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8900" y="597100"/>
            <a:ext cx="1863901" cy="18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/>
          <p:nvPr/>
        </p:nvSpPr>
        <p:spPr>
          <a:xfrm>
            <a:off x="6488175" y="2371650"/>
            <a:ext cx="22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CERN Alice GPU Trigger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3925" y="2870275"/>
            <a:ext cx="1863900" cy="18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6248625" y="4616325"/>
            <a:ext cx="273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CERN LHCb High-Level Trigger</a:t>
            </a:r>
            <a:endParaRPr/>
          </a:p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/>
        </p:nvSpPr>
        <p:spPr>
          <a:xfrm>
            <a:off x="287853" y="-14488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3000"/>
              <a:buFont typeface="Arial"/>
              <a:buNone/>
            </a:pPr>
            <a:r>
              <a:rPr b="1" lang="ro" sz="3000">
                <a:solidFill>
                  <a:srgbClr val="002C9D"/>
                </a:solidFill>
              </a:rPr>
              <a:t>Challenges</a:t>
            </a:r>
            <a:endParaRPr sz="1100"/>
          </a:p>
        </p:txBody>
      </p:sp>
      <p:sp>
        <p:nvSpPr>
          <p:cNvPr id="119" name="Google Shape;119;p23"/>
          <p:cNvSpPr txBox="1"/>
          <p:nvPr/>
        </p:nvSpPr>
        <p:spPr>
          <a:xfrm>
            <a:off x="287850" y="1079175"/>
            <a:ext cx="8183400" cy="33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o" sz="1600">
                <a:solidFill>
                  <a:schemeClr val="dk1"/>
                </a:solidFill>
              </a:rPr>
              <a:t>Efficient GPU usage c</a:t>
            </a:r>
            <a:r>
              <a:rPr b="1" lang="ro" sz="1600">
                <a:solidFill>
                  <a:schemeClr val="dk1"/>
                </a:solidFill>
              </a:rPr>
              <a:t>hallenges: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S</a:t>
            </a:r>
            <a:r>
              <a:rPr lang="ro" sz="1600">
                <a:solidFill>
                  <a:schemeClr val="dk1"/>
                </a:solidFill>
              </a:rPr>
              <a:t>uboptimal</a:t>
            </a:r>
            <a:r>
              <a:rPr lang="ro" sz="1600">
                <a:solidFill>
                  <a:schemeClr val="dk1"/>
                </a:solidFill>
              </a:rPr>
              <a:t> code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Existing workloads’ usage patterns not designed with GPUs in mind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Spiky workloads (ex: Development workflow using interactive tools like Notebooks)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o" sz="1600">
                <a:solidFill>
                  <a:schemeClr val="dk1"/>
                </a:solidFill>
              </a:rPr>
              <a:t>Infrastructure perspective: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GPU power density </a:t>
            </a:r>
            <a:r>
              <a:rPr lang="ro" sz="1600">
                <a:solidFill>
                  <a:schemeClr val="dk1"/>
                </a:solidFill>
              </a:rPr>
              <a:t>constraints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Vendor lock-in (ex: cuda, oneapi from Intel, frameworks built on cuda)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ro" sz="1600">
                <a:solidFill>
                  <a:schemeClr val="dk1"/>
                </a:solidFill>
              </a:rPr>
              <a:t>Limited resources to meet users’ demand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CECFC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4294967295" type="ctrTitle"/>
          </p:nvPr>
        </p:nvSpPr>
        <p:spPr>
          <a:xfrm>
            <a:off x="846125" y="1487600"/>
            <a:ext cx="7731000" cy="24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4800">
                <a:solidFill>
                  <a:srgbClr val="002C9D"/>
                </a:solidFill>
              </a:rPr>
              <a:t>Story time!</a:t>
            </a:r>
            <a:endParaRPr b="1" sz="4800">
              <a:solidFill>
                <a:srgbClr val="002C9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002C9D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solidFill>
                  <a:srgbClr val="002C9D"/>
                </a:solidFill>
              </a:rPr>
              <a:t>Meet the actors</a:t>
            </a:r>
            <a:endParaRPr b="1" sz="3600">
              <a:solidFill>
                <a:srgbClr val="002C9D"/>
              </a:solidFill>
            </a:endParaRPr>
          </a:p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